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5AA8"/>
    <a:srgbClr val="0C57A2"/>
    <a:srgbClr val="9CBDDD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717"/>
    <p:restoredTop sz="97460"/>
  </p:normalViewPr>
  <p:slideViewPr>
    <p:cSldViewPr snapToGrid="0" snapToObjects="1">
      <p:cViewPr varScale="1">
        <p:scale>
          <a:sx n="113" d="100"/>
          <a:sy n="113" d="100"/>
        </p:scale>
        <p:origin x="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9987730-C451-4CAC-936A-E9827FEBBFA8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FA79C6FA-B4E5-4BFB-A5A5-A1B9012F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45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9C6FA-B4E5-4BFB-A5A5-A1B9012FF5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99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9C6FA-B4E5-4BFB-A5A5-A1B9012FF5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22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9C6FA-B4E5-4BFB-A5A5-A1B9012FF5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09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9C6FA-B4E5-4BFB-A5A5-A1B9012FF5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84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9C6FA-B4E5-4BFB-A5A5-A1B9012FF5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23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9C6FA-B4E5-4BFB-A5A5-A1B9012FF5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653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9C6FA-B4E5-4BFB-A5A5-A1B9012FF5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9C6FA-B4E5-4BFB-A5A5-A1B9012FF5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69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FE4EA-BD1B-09B0-FAA8-5C2FE3D46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5399F5-3B62-AC00-13A7-8EF9441FDB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FF431B-E427-C6F2-6655-4552DDE67D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2C9DD2-6F42-E7D2-763B-2008FED5AD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9C6FA-B4E5-4BFB-A5A5-A1B9012FF5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46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70A02-722C-C4C4-8B54-4D6EE9A8B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EC1103-2092-DC00-AD40-CF838F2AAC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3F9FF0-2A2C-C942-9490-3A16F1B878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696C1B-DF40-21D4-7751-962FEF76BD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9C6FA-B4E5-4BFB-A5A5-A1B9012FF5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02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774E2-603F-3442-A2A0-066ECC9D84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2134D2-883E-E445-ABBD-BE53205E73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C381F-796E-C748-ACBE-FAFCBDA7C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8A17-7BA3-B741-AB20-5ED6145A0868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AA707-EFC8-7A48-BDFF-3C3B6F7DE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0BDD8-EAD3-5B4C-A5C7-6713F5676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A58F-648B-7A4E-9B0E-A67ACDF8B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91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29D55-2055-604A-B8EA-FE37B0EA7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4FE9EE-19A6-5A42-9D4F-E8286A647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9DBF0-FCF7-4341-A4B8-9D39F01F9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8A17-7BA3-B741-AB20-5ED6145A0868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A3434-C719-8F43-B63A-019B4DF0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97668-3A39-6040-B42B-6B41A6846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A58F-648B-7A4E-9B0E-A67ACDF8B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68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0B643B-4B29-D44E-83D0-8A17C169C7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32A3C8-A0C9-1545-995D-B44C180EFF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4F6F5-4CBE-D345-BE6D-274434B12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8A17-7BA3-B741-AB20-5ED6145A0868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19447-7DC1-5847-982D-4FCB986CC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3D444-8B87-BB47-B900-5387CD7A4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A58F-648B-7A4E-9B0E-A67ACDF8B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2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3E4DB-C2FC-F54E-BCFF-F88D19098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48A21-15C4-0B44-9CC9-79BE092B3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38FFC-5E8A-E640-83C5-6D3A057E0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8A17-7BA3-B741-AB20-5ED6145A0868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685C7-C8CB-854F-9D58-7CA2BCC4A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BD013-CF62-3843-B8EF-5A5D838F1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A58F-648B-7A4E-9B0E-A67ACDF8B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14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6CA4E-82D5-DD4C-88AC-86D73671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D4D925-DB04-1B47-A277-8E5E00E5C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E8975-A385-B64C-AC09-01FEB49B6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8A17-7BA3-B741-AB20-5ED6145A0868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B59ED-9BB1-FB43-8246-DBFD80867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8CA37-0173-A14B-99CB-FD1530B75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A58F-648B-7A4E-9B0E-A67ACDF8B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72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0F260-79A5-3843-A741-6B19FA52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0E097-A47B-A249-A8B9-F7D01612F9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3C61D3-486A-6C4D-A579-C52386E5AA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C3F9D9-62C9-4947-AE36-E0355B106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8A17-7BA3-B741-AB20-5ED6145A0868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01432B-CF42-564A-8CE9-D3F0621C6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C5B303-E6A9-CE43-BC68-0EE53D20B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A58F-648B-7A4E-9B0E-A67ACDF8B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02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070B5-FB7A-A24A-9B87-50D639D96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83597F-0BF1-6649-866C-A59659B1C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5C87FC-2451-1648-A508-6822124D9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423DFF-7CAF-AD47-9685-AA2F1284C0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C3F329-8185-C346-8979-D383458E02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C735F5-AD91-AF45-A884-8DE015AAA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8A17-7BA3-B741-AB20-5ED6145A0868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869723-A161-5949-BB7D-FDCEC99DE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719FC2-E04D-BE43-986A-CB1031088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A58F-648B-7A4E-9B0E-A67ACDF8B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17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5F6D6-37CB-3748-9EC1-3AC459CD9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87C059-F9BB-EF48-ABDE-0E6F9A4EB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8A17-7BA3-B741-AB20-5ED6145A0868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E2896-C15A-9543-A1B7-E99E78B15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504FF1-49FC-AC4D-9DB8-8FB9FDB74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A58F-648B-7A4E-9B0E-A67ACDF8B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514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2ED8FC-9AD5-E144-8B3A-C5662F21D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8A17-7BA3-B741-AB20-5ED6145A0868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E5E052-33CB-2A41-B3C1-39B5A157B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F1C7A-FF5F-0C47-8125-0A1FF1C67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A58F-648B-7A4E-9B0E-A67ACDF8B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02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26B5B-3617-E040-AC2F-6B38368DD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43C5D-360B-6040-9A53-FF7A3F394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2C53F9-4671-954B-A288-FC026AE7C3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72D4C1-229A-824E-9776-C06589C90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8A17-7BA3-B741-AB20-5ED6145A0868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6837FD-4B12-2940-88AD-0162A55C9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F16AEC-8561-2C4F-86E1-9A738BCD7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A58F-648B-7A4E-9B0E-A67ACDF8B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97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6E6AE-F966-6C4B-A5AB-8FF8D119A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841EA1-6681-6E41-B155-171F59CDE5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42391A-9E82-184C-B2A6-2ADBDEF9D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F0BC71-B1BD-7840-8FA7-B7DAC8CA5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8A17-7BA3-B741-AB20-5ED6145A0868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7F752B-CAAA-CA4D-91E2-3AFD1B6DB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E619D6-DB80-124F-B7F2-3DB66E588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A58F-648B-7A4E-9B0E-A67ACDF8B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40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DC5B72-772E-4C4B-9BA0-A762A7B02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8D10D8-03EE-E344-9610-D785F89D2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ED3DA-2A43-6744-82D5-C0B7F3C715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48A17-7BA3-B741-AB20-5ED6145A0868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D9A0B-A71B-7947-8FB5-D00787461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7F35E-DDBF-F341-9DFE-92F317C9E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2A58F-648B-7A4E-9B0E-A67ACDF8B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9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openoregon.pressbooks.pub/humanservices/chapter/chapter-3-cultural-competence/" TargetMode="Externa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orditout.com/word-cloud/3595935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escargas.pntic.mec.es/recursos_educativos/It_didac/Leng_ESO/2/09/04_humanisticos/el_ensayo.html" TargetMode="External"/><Relationship Id="rId5" Type="http://schemas.openxmlformats.org/officeDocument/2006/relationships/image" Target="../media/image11.jpg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agodelpc.cloud/vision-e-mission-qual-e-la-differenza/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illuminatedlvg.com/2019/05/practice-accountability.html" TargetMode="Externa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openoregon.pressbooks.pub/humanservices/chapter/chapter-3-cultural-competence/" TargetMode="Externa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9A7C2BF-A539-2547-9E6A-183A0DBC0E5B}"/>
              </a:ext>
            </a:extLst>
          </p:cNvPr>
          <p:cNvSpPr/>
          <p:nvPr/>
        </p:nvSpPr>
        <p:spPr>
          <a:xfrm>
            <a:off x="334135" y="4078696"/>
            <a:ext cx="6096000" cy="130420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spc="300" dirty="0">
                <a:latin typeface="Agenda" panose="02000603040000020004" pitchFamily="2" charset="77"/>
              </a:rPr>
              <a:t>Presented by: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genda" panose="02000603040000020004" pitchFamily="2" charset="77"/>
              </a:rPr>
              <a:t>Angela L. Irwin, Owner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Agenda" panose="02000603040000020004" pitchFamily="2" charset="77"/>
              </a:rPr>
              <a:t>AirWin</a:t>
            </a:r>
            <a:r>
              <a:rPr lang="en-US" dirty="0">
                <a:latin typeface="Agenda" panose="02000603040000020004" pitchFamily="2" charset="77"/>
              </a:rPr>
              <a:t> Educational Services, LLC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E673A5B-1724-724D-93B6-AEC172E30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35" y="0"/>
            <a:ext cx="987974" cy="17159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EF6B19F-DD0F-5C4E-9A93-D9A69E070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1385" y="0"/>
            <a:ext cx="8440615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C25523-99AB-BA44-8B53-A933BEA910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06540"/>
            <a:ext cx="6642539" cy="21932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ECE574-E43B-6B47-BDBD-12C586B8ED4B}"/>
              </a:ext>
            </a:extLst>
          </p:cNvPr>
          <p:cNvSpPr txBox="1"/>
          <p:nvPr/>
        </p:nvSpPr>
        <p:spPr>
          <a:xfrm>
            <a:off x="228314" y="1581930"/>
            <a:ext cx="168012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0" dirty="0">
                <a:solidFill>
                  <a:schemeClr val="bg1"/>
                </a:solidFill>
                <a:latin typeface="Montserrat" pitchFamily="2" charset="77"/>
              </a:rPr>
              <a:t>Establishing a Positive</a:t>
            </a:r>
          </a:p>
          <a:p>
            <a:r>
              <a:rPr lang="en-US" sz="4000" b="1" dirty="0">
                <a:solidFill>
                  <a:schemeClr val="bg1"/>
                </a:solidFill>
                <a:latin typeface="Montserrat" pitchFamily="2" charset="77"/>
              </a:rPr>
              <a:t>Board Culture</a:t>
            </a:r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F6E38E-7981-3345-A437-284D22A38A21}"/>
              </a:ext>
            </a:extLst>
          </p:cNvPr>
          <p:cNvSpPr/>
          <p:nvPr/>
        </p:nvSpPr>
        <p:spPr>
          <a:xfrm>
            <a:off x="674213" y="298131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genda" panose="02000603040000020004" pitchFamily="2" charset="77"/>
              </a:rPr>
              <a:t>Virtual Professional Development Series 2024/2025</a:t>
            </a:r>
          </a:p>
          <a:p>
            <a:r>
              <a:rPr lang="en-US" dirty="0">
                <a:solidFill>
                  <a:schemeClr val="bg1"/>
                </a:solidFill>
                <a:latin typeface="Agenda" panose="02000603040000020004" pitchFamily="2" charset="77"/>
              </a:rPr>
              <a:t>November 5, 2024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71D914-65E7-204B-A06B-A45D882B879E}"/>
              </a:ext>
            </a:extLst>
          </p:cNvPr>
          <p:cNvSpPr/>
          <p:nvPr/>
        </p:nvSpPr>
        <p:spPr>
          <a:xfrm>
            <a:off x="420415" y="3037490"/>
            <a:ext cx="126124" cy="483476"/>
          </a:xfrm>
          <a:prstGeom prst="rect">
            <a:avLst/>
          </a:prstGeom>
          <a:solidFill>
            <a:srgbClr val="9CB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4DF9FA5-7996-5E49-A60E-1D3170E33C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478" y="5555990"/>
            <a:ext cx="536122" cy="13020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F66F38-205C-8143-96FF-6FB0D62583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4698" y="0"/>
            <a:ext cx="5627301" cy="577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4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DE55BE-E7E6-3B4E-9909-698E9E90753D}"/>
              </a:ext>
            </a:extLst>
          </p:cNvPr>
          <p:cNvSpPr/>
          <p:nvPr/>
        </p:nvSpPr>
        <p:spPr>
          <a:xfrm>
            <a:off x="651536" y="488647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genda" panose="02000603040000020004" pitchFamily="2" charset="77"/>
              </a:rPr>
              <a:t>4521 Henry Drive</a:t>
            </a:r>
          </a:p>
          <a:p>
            <a:r>
              <a:rPr lang="en-US" dirty="0">
                <a:latin typeface="Agenda" panose="02000603040000020004" pitchFamily="2" charset="77"/>
              </a:rPr>
              <a:t>Beaverton, MI  48612</a:t>
            </a:r>
          </a:p>
          <a:p>
            <a:endParaRPr lang="en-US" dirty="0">
              <a:latin typeface="Agenda" panose="02000603040000020004" pitchFamily="2" charset="77"/>
            </a:endParaRPr>
          </a:p>
          <a:p>
            <a:r>
              <a:rPr lang="en-US" dirty="0">
                <a:latin typeface="Agenda" panose="02000603040000020004" pitchFamily="2" charset="77"/>
              </a:rPr>
              <a:t>989.239.7555</a:t>
            </a:r>
          </a:p>
          <a:p>
            <a:endParaRPr lang="en-US" dirty="0">
              <a:latin typeface="Agenda" panose="02000603040000020004" pitchFamily="2" charset="77"/>
            </a:endParaRPr>
          </a:p>
          <a:p>
            <a:r>
              <a:rPr lang="en-US" b="1" spc="300" dirty="0">
                <a:latin typeface="Agenda" panose="02000603040000020004" pitchFamily="2" charset="77"/>
              </a:rPr>
              <a:t>ANGELA@AIRWINLLC.COM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814521-B223-C742-8697-9E316D7F60A1}"/>
              </a:ext>
            </a:extLst>
          </p:cNvPr>
          <p:cNvSpPr/>
          <p:nvPr/>
        </p:nvSpPr>
        <p:spPr>
          <a:xfrm>
            <a:off x="546087" y="471872"/>
            <a:ext cx="56534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dirty="0">
                <a:solidFill>
                  <a:srgbClr val="0C57A2"/>
                </a:solidFill>
                <a:latin typeface="Montserrat SemiBold" pitchFamily="2" charset="77"/>
              </a:rPr>
              <a:t>THANK YOU!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206562-5A0B-5B4F-B772-8AE3BE442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87" y="3365845"/>
            <a:ext cx="3153449" cy="10937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D440BF-8AE1-CA4B-A932-A8955F4FAD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9847" y="0"/>
            <a:ext cx="6682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0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5ECF02D-D2A6-0D48-A415-DEDE3E23D1B0}"/>
              </a:ext>
            </a:extLst>
          </p:cNvPr>
          <p:cNvSpPr/>
          <p:nvPr/>
        </p:nvSpPr>
        <p:spPr>
          <a:xfrm>
            <a:off x="0" y="-27160"/>
            <a:ext cx="12192000" cy="1715956"/>
          </a:xfrm>
          <a:prstGeom prst="rect">
            <a:avLst/>
          </a:prstGeom>
          <a:solidFill>
            <a:srgbClr val="0C57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EE9BD2-2840-4248-8DA9-698A502FB88D}"/>
              </a:ext>
            </a:extLst>
          </p:cNvPr>
          <p:cNvSpPr txBox="1"/>
          <p:nvPr/>
        </p:nvSpPr>
        <p:spPr>
          <a:xfrm>
            <a:off x="195072" y="27291"/>
            <a:ext cx="10040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Montserrat Medium" pitchFamily="2" charset="77"/>
              </a:rPr>
              <a:t>Board Culture - Defined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BDC0A5E-91CD-814C-9D36-64DC1AE74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3293" y="-27160"/>
            <a:ext cx="987974" cy="17159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A6831D-4F38-0B00-CF2F-33CF83AEAAA4}"/>
              </a:ext>
            </a:extLst>
          </p:cNvPr>
          <p:cNvSpPr txBox="1"/>
          <p:nvPr/>
        </p:nvSpPr>
        <p:spPr>
          <a:xfrm>
            <a:off x="770965" y="2106706"/>
            <a:ext cx="102735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Set of traditions and habits established over time that guide behavior – written and unwritten rules that influence relationships between board members . . 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357AD4-3DD7-1961-4D3B-83411A4794BE}"/>
              </a:ext>
            </a:extLst>
          </p:cNvPr>
          <p:cNvSpPr txBox="1"/>
          <p:nvPr/>
        </p:nvSpPr>
        <p:spPr>
          <a:xfrm>
            <a:off x="1129553" y="4159624"/>
            <a:ext cx="8749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BOARD DYNAMICS</a:t>
            </a:r>
          </a:p>
        </p:txBody>
      </p:sp>
    </p:spTree>
    <p:extLst>
      <p:ext uri="{BB962C8B-B14F-4D97-AF65-F5344CB8AC3E}">
        <p14:creationId xmlns:p14="http://schemas.microsoft.com/office/powerpoint/2010/main" val="132747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5D238607-FEE5-C54B-B2D5-A7EFDF7B6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35" y="0"/>
            <a:ext cx="987974" cy="17159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B82DD7-2E49-07DA-4536-C051F14F0D3A}"/>
              </a:ext>
            </a:extLst>
          </p:cNvPr>
          <p:cNvSpPr txBox="1"/>
          <p:nvPr/>
        </p:nvSpPr>
        <p:spPr>
          <a:xfrm>
            <a:off x="765369" y="2244874"/>
            <a:ext cx="64601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“Board </a:t>
            </a:r>
            <a:r>
              <a:rPr lang="en-US" sz="3600" dirty="0">
                <a:highlight>
                  <a:srgbClr val="FFFF00"/>
                </a:highlight>
              </a:rPr>
              <a:t>culture</a:t>
            </a:r>
            <a:r>
              <a:rPr lang="en-US" sz="3600" dirty="0"/>
              <a:t> has a significant influence on the way your board carries out its work and shapes your board </a:t>
            </a:r>
            <a:r>
              <a:rPr lang="en-US" sz="3600" dirty="0">
                <a:highlight>
                  <a:srgbClr val="FFFF00"/>
                </a:highlight>
              </a:rPr>
              <a:t>performance</a:t>
            </a:r>
            <a:r>
              <a:rPr lang="en-US" sz="3600" dirty="0"/>
              <a:t>.”</a:t>
            </a:r>
          </a:p>
          <a:p>
            <a:endParaRPr lang="en-US" sz="3600" dirty="0"/>
          </a:p>
          <a:p>
            <a:pPr algn="r"/>
            <a:r>
              <a:rPr lang="en-US" dirty="0"/>
              <a:t>Board Source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BAAFFC-AA11-3350-A283-4A5EC893F61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7628965" y="0"/>
            <a:ext cx="4563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7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45C7B3-4A4B-E44E-8681-4EE2D782D4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879" b="24947"/>
          <a:stretch/>
        </p:blipFill>
        <p:spPr>
          <a:xfrm>
            <a:off x="0" y="4583700"/>
            <a:ext cx="12192000" cy="2274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7A9D3F-C491-DB41-9639-A6B96FB98883}"/>
              </a:ext>
            </a:extLst>
          </p:cNvPr>
          <p:cNvSpPr txBox="1"/>
          <p:nvPr/>
        </p:nvSpPr>
        <p:spPr>
          <a:xfrm>
            <a:off x="828122" y="1007993"/>
            <a:ext cx="11136436" cy="360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Healthy and respectful relationships between and among all stakeholders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Trusting and candid interactions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Commitment to vision and mission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Holding each other accountable – a governance system of accountability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37A89C-ED11-8D41-AB49-654FF971F00D}"/>
              </a:ext>
            </a:extLst>
          </p:cNvPr>
          <p:cNvSpPr txBox="1"/>
          <p:nvPr/>
        </p:nvSpPr>
        <p:spPr>
          <a:xfrm>
            <a:off x="1322108" y="57120"/>
            <a:ext cx="10869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Montserrat" pitchFamily="2" charset="77"/>
                <a:cs typeface="Segoe UI" panose="020B0502040204020203" pitchFamily="34" charset="0"/>
              </a:rPr>
              <a:t>Characteristics of a Positive Board Culture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410F803-74CA-0345-8116-FE8BA2CF7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135" y="0"/>
            <a:ext cx="987974" cy="171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837ED00-299F-4542-B775-70EC50DCFAC6}"/>
              </a:ext>
            </a:extLst>
          </p:cNvPr>
          <p:cNvSpPr/>
          <p:nvPr/>
        </p:nvSpPr>
        <p:spPr>
          <a:xfrm>
            <a:off x="5152571" y="0"/>
            <a:ext cx="703943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9D25AC-B9EC-FE42-A3A5-FEAF2B412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58258"/>
            <a:ext cx="7010400" cy="489974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BC9C41B-34EB-A94C-BF8B-77793C450139}"/>
              </a:ext>
            </a:extLst>
          </p:cNvPr>
          <p:cNvSpPr/>
          <p:nvPr/>
        </p:nvSpPr>
        <p:spPr>
          <a:xfrm>
            <a:off x="415793" y="2213616"/>
            <a:ext cx="40537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>
                    <a:lumMod val="95000"/>
                  </a:schemeClr>
                </a:solidFill>
                <a:latin typeface="Montserrat" pitchFamily="2" charset="77"/>
              </a:rPr>
              <a:t>Open, honest and transparent communication(s)</a:t>
            </a:r>
          </a:p>
          <a:p>
            <a:endParaRPr lang="en-US" sz="2100" dirty="0">
              <a:solidFill>
                <a:schemeClr val="bg1">
                  <a:lumMod val="95000"/>
                </a:schemeClr>
              </a:solidFill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>
                    <a:lumMod val="95000"/>
                  </a:schemeClr>
                </a:solidFill>
                <a:latin typeface="Montserrat" pitchFamily="2" charset="77"/>
              </a:rPr>
              <a:t>Willingness to foster relationships</a:t>
            </a:r>
          </a:p>
          <a:p>
            <a:endParaRPr lang="en-US" sz="2100" dirty="0">
              <a:solidFill>
                <a:schemeClr val="bg1">
                  <a:lumMod val="95000"/>
                </a:schemeClr>
              </a:solidFill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>
                    <a:lumMod val="95000"/>
                  </a:schemeClr>
                </a:solidFill>
                <a:latin typeface="Montserrat" pitchFamily="2" charset="77"/>
              </a:rPr>
              <a:t>Building a culture of teamwork and support</a:t>
            </a:r>
          </a:p>
          <a:p>
            <a:endParaRPr lang="en-US" sz="2100" dirty="0">
              <a:solidFill>
                <a:schemeClr val="bg1">
                  <a:lumMod val="95000"/>
                </a:schemeClr>
              </a:solidFill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>
                    <a:lumMod val="95000"/>
                  </a:schemeClr>
                </a:solidFill>
                <a:latin typeface="Montserrat" pitchFamily="2" charset="77"/>
              </a:rPr>
              <a:t>Effective conflict resolution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586966-BD67-9C45-B261-3EFC85C22CE3}"/>
              </a:ext>
            </a:extLst>
          </p:cNvPr>
          <p:cNvSpPr txBox="1"/>
          <p:nvPr/>
        </p:nvSpPr>
        <p:spPr>
          <a:xfrm>
            <a:off x="1322109" y="394450"/>
            <a:ext cx="3628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Montserrat" pitchFamily="2" charset="77"/>
                <a:cs typeface="Segoe UI" panose="020B0502040204020203" pitchFamily="34" charset="0"/>
              </a:rPr>
              <a:t>Healthy and Respectful Relationships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B73B54C-23D8-3541-B5A8-166CB45FE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135" y="0"/>
            <a:ext cx="987974" cy="17159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1ED10A-CDB3-EEBC-F95E-E0080E04601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7126941" y="0"/>
            <a:ext cx="506506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66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A539D40-7358-9C4F-AD7E-D557955F8613}"/>
              </a:ext>
            </a:extLst>
          </p:cNvPr>
          <p:cNvSpPr txBox="1"/>
          <p:nvPr/>
        </p:nvSpPr>
        <p:spPr>
          <a:xfrm>
            <a:off x="1322109" y="296268"/>
            <a:ext cx="4200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Montserrat" pitchFamily="2" charset="77"/>
                <a:cs typeface="Segoe UI" panose="020B0502040204020203" pitchFamily="34" charset="0"/>
              </a:rPr>
              <a:t>Trust and Candor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FE17C8-AE13-A04F-84B4-6D71CD882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35" y="0"/>
            <a:ext cx="987974" cy="17159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03EC48-E0BB-1A4F-BFA0-993A61DF3D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47" y="1596215"/>
            <a:ext cx="6119299" cy="508662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47F15DD-5008-6845-8F57-A9085511AA6E}"/>
              </a:ext>
            </a:extLst>
          </p:cNvPr>
          <p:cNvSpPr/>
          <p:nvPr/>
        </p:nvSpPr>
        <p:spPr>
          <a:xfrm>
            <a:off x="334135" y="1798412"/>
            <a:ext cx="47822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Montserrat" pitchFamily="2" charset="77"/>
              </a:rPr>
              <a:t>Consistency in decision-making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Montserrat" pitchFamily="2" charset="77"/>
              </a:rPr>
              <a:t>Creating a “safe” environment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Montserrat" pitchFamily="2" charset="77"/>
              </a:rPr>
              <a:t>Ensuring information sharing openly and transparently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Montserrat" pitchFamily="2" charset="77"/>
              </a:rPr>
              <a:t>Admitting mistakes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Montserrat" pitchFamily="2" charset="77"/>
              </a:rPr>
              <a:t>Investing time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A00C39-A594-8DDA-A19A-85E4B4AB397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5827059" y="0"/>
            <a:ext cx="636494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91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6FAA1B-94D0-2D46-8858-CE06694A0406}"/>
              </a:ext>
            </a:extLst>
          </p:cNvPr>
          <p:cNvSpPr txBox="1"/>
          <p:nvPr/>
        </p:nvSpPr>
        <p:spPr>
          <a:xfrm>
            <a:off x="1322109" y="394450"/>
            <a:ext cx="8881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Montserrat" pitchFamily="2" charset="77"/>
                <a:cs typeface="Segoe UI" panose="020B0502040204020203" pitchFamily="34" charset="0"/>
              </a:rPr>
              <a:t>Vision and Mission Commitment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DF4956-2563-634A-9543-DA6083811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35" y="0"/>
            <a:ext cx="987974" cy="17159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9AA9AAD-82CB-D247-9987-EE1C32C7E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55" y="1973316"/>
            <a:ext cx="12199655" cy="488468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94926AE-3B40-DA42-BBB8-400C4C989285}"/>
              </a:ext>
            </a:extLst>
          </p:cNvPr>
          <p:cNvSpPr/>
          <p:nvPr/>
        </p:nvSpPr>
        <p:spPr>
          <a:xfrm>
            <a:off x="139458" y="2110406"/>
            <a:ext cx="4782166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>
                    <a:lumMod val="95000"/>
                  </a:schemeClr>
                </a:solidFill>
                <a:latin typeface="Montserrat" pitchFamily="2" charset="77"/>
              </a:rPr>
              <a:t>Encouraging vision/mission-driven decision-making</a:t>
            </a:r>
          </a:p>
          <a:p>
            <a:endParaRPr lang="en-US" sz="2100" dirty="0">
              <a:solidFill>
                <a:schemeClr val="bg1">
                  <a:lumMod val="95000"/>
                </a:schemeClr>
              </a:solidFill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>
                    <a:lumMod val="95000"/>
                  </a:schemeClr>
                </a:solidFill>
                <a:latin typeface="Montserrat" pitchFamily="2" charset="77"/>
              </a:rPr>
              <a:t>Ensuring understanding of vision and mission</a:t>
            </a:r>
          </a:p>
          <a:p>
            <a:endParaRPr lang="en-US" sz="2100" dirty="0">
              <a:solidFill>
                <a:schemeClr val="bg1">
                  <a:lumMod val="95000"/>
                </a:schemeClr>
              </a:solidFill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>
                    <a:lumMod val="95000"/>
                  </a:schemeClr>
                </a:solidFill>
                <a:latin typeface="Montserrat" pitchFamily="2" charset="77"/>
              </a:rPr>
              <a:t>Measuring vision/mission fulfillment</a:t>
            </a:r>
          </a:p>
          <a:p>
            <a:endParaRPr lang="en-US" sz="2100" dirty="0">
              <a:solidFill>
                <a:schemeClr val="bg1">
                  <a:lumMod val="95000"/>
                </a:schemeClr>
              </a:solidFill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>
                    <a:lumMod val="95000"/>
                  </a:schemeClr>
                </a:solidFill>
                <a:latin typeface="Montserrat" pitchFamily="2" charset="77"/>
              </a:rPr>
              <a:t>Aligning goals with vision/mission</a:t>
            </a:r>
            <a:endParaRPr lang="en-US" dirty="0">
              <a:solidFill>
                <a:schemeClr val="bg1">
                  <a:lumMod val="95000"/>
                </a:schemeClr>
              </a:solidFill>
              <a:latin typeface="Montserrat Medium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532BA4-D4ED-BB77-E557-CFB565E4DAF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6857159" y="1973316"/>
            <a:ext cx="5272088" cy="488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290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EFDC4-6185-35F1-AA52-12E876128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32C38B2-1FC9-A0B4-E314-83B9AE67084A}"/>
              </a:ext>
            </a:extLst>
          </p:cNvPr>
          <p:cNvSpPr txBox="1"/>
          <p:nvPr/>
        </p:nvSpPr>
        <p:spPr>
          <a:xfrm>
            <a:off x="1322107" y="394450"/>
            <a:ext cx="62082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Montserrat" pitchFamily="2" charset="77"/>
                <a:cs typeface="Segoe UI" panose="020B0502040204020203" pitchFamily="34" charset="0"/>
              </a:rPr>
              <a:t>System of Accountability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6781CF6-FD5D-28FF-F27E-E272C34B9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35" y="0"/>
            <a:ext cx="987974" cy="17159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EC6640D-7A3C-0D3E-329E-07D7CF6516D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6905625" y="1"/>
            <a:ext cx="528637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28CC8F-FD66-BE66-1249-CD36BCBCFD70}"/>
              </a:ext>
            </a:extLst>
          </p:cNvPr>
          <p:cNvSpPr txBox="1"/>
          <p:nvPr/>
        </p:nvSpPr>
        <p:spPr>
          <a:xfrm>
            <a:off x="537882" y="2133600"/>
            <a:ext cx="555811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Articulate clear governance expectations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Adopting ethical standards or codes of conduct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Ongoing professional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Self-evaluate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274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7E8570-A121-5A76-0472-89F4E07E6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3FC0C42-6A31-B524-5653-9E7569135B1B}"/>
              </a:ext>
            </a:extLst>
          </p:cNvPr>
          <p:cNvSpPr txBox="1"/>
          <p:nvPr/>
        </p:nvSpPr>
        <p:spPr>
          <a:xfrm>
            <a:off x="1322107" y="394450"/>
            <a:ext cx="6208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Montserrat" pitchFamily="2" charset="77"/>
                <a:cs typeface="Segoe UI" panose="020B0502040204020203" pitchFamily="34" charset="0"/>
              </a:rPr>
              <a:t>Positive Board Culture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690760C-B9D0-6B6E-6196-924E7A2C3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35" y="0"/>
            <a:ext cx="987974" cy="17159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982F36-0E23-23E8-F027-4D4DF7600DC8}"/>
              </a:ext>
            </a:extLst>
          </p:cNvPr>
          <p:cNvSpPr txBox="1"/>
          <p:nvPr/>
        </p:nvSpPr>
        <p:spPr>
          <a:xfrm>
            <a:off x="828122" y="1715956"/>
            <a:ext cx="64601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“Board culture has a significant influence on the way your board carries out its work and shapes your board performance.”</a:t>
            </a:r>
          </a:p>
          <a:p>
            <a:endParaRPr lang="en-US" dirty="0"/>
          </a:p>
          <a:p>
            <a:pPr algn="r"/>
            <a:r>
              <a:rPr lang="en-US" dirty="0"/>
              <a:t>Board Source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E82282-5C76-E228-ACB1-7CE3C2A4B9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7628965" y="0"/>
            <a:ext cx="4563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73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1847</TotalTime>
  <Words>251</Words>
  <Application>Microsoft Office PowerPoint</Application>
  <PresentationFormat>Widescreen</PresentationFormat>
  <Paragraphs>76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Agenda</vt:lpstr>
      <vt:lpstr>Arial</vt:lpstr>
      <vt:lpstr>Calibri</vt:lpstr>
      <vt:lpstr>Calibri Light</vt:lpstr>
      <vt:lpstr>Montserrat</vt:lpstr>
      <vt:lpstr>Montserrat Medium</vt:lpstr>
      <vt:lpstr>Montserrat SemiBold</vt:lpstr>
      <vt:lpstr>Segoe UI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Chris Oshelski</cp:lastModifiedBy>
  <cp:revision>33</cp:revision>
  <cp:lastPrinted>2024-11-04T14:04:07Z</cp:lastPrinted>
  <dcterms:created xsi:type="dcterms:W3CDTF">2024-08-15T22:02:00Z</dcterms:created>
  <dcterms:modified xsi:type="dcterms:W3CDTF">2024-11-07T15:17:04Z</dcterms:modified>
</cp:coreProperties>
</file>